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E8FC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62E07-AE6F-4AA0-8B43-7C8020693A08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7365F-FCFD-44E8-ACB5-4D86FB748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0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B6F9-2A2A-41C5-826B-5A35719EAA9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38F6-AC10-471E-BCCF-00299D44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Greek Drama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err="1" smtClean="0">
                <a:solidFill>
                  <a:srgbClr val="FFFF00"/>
                </a:solidFill>
              </a:rPr>
              <a:t>a.k.a</a:t>
            </a:r>
            <a:r>
              <a:rPr lang="en-US" sz="4000" b="1" dirty="0" smtClean="0">
                <a:solidFill>
                  <a:srgbClr val="FFFF00"/>
                </a:solidFill>
              </a:rPr>
              <a:t> – the theater of Ancient Greece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Mrs. Pace – </a:t>
            </a:r>
            <a:r>
              <a:rPr lang="en-US" smtClean="0">
                <a:solidFill>
                  <a:srgbClr val="FFFF00"/>
                </a:solidFill>
              </a:rPr>
              <a:t>Honors English I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/>
              <a:t>The End</a:t>
            </a:r>
            <a:endParaRPr lang="en-US" sz="13800" b="1" dirty="0"/>
          </a:p>
        </p:txBody>
      </p:sp>
      <p:pic>
        <p:nvPicPr>
          <p:cNvPr id="3" name="Picture 2" descr="Greek Ampithe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828800"/>
            <a:ext cx="5080009" cy="3995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791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Tomorrow we will talk more about the actual theaters/</a:t>
            </a:r>
            <a:r>
              <a:rPr lang="en-US" sz="2000" dirty="0" err="1" smtClean="0"/>
              <a:t>ampitheaters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5791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theater flourished in Greece, particularly in Athens.  Greek drama started at an annual festival called </a:t>
            </a:r>
            <a:r>
              <a:rPr lang="en-US" sz="4000" u="sng" dirty="0" err="1" smtClean="0">
                <a:solidFill>
                  <a:srgbClr val="FFFF00"/>
                </a:solidFill>
              </a:rPr>
              <a:t>Dionysia</a:t>
            </a:r>
            <a:r>
              <a:rPr lang="en-US" sz="4000" dirty="0" smtClean="0"/>
              <a:t>, which honored the god Dionysus.  This festival was held in late March.    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pic>
        <p:nvPicPr>
          <p:cNvPr id="4" name="Picture 3" descr="maskscomedytraged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95400"/>
            <a:ext cx="3329517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Greek Theater/plays </a:t>
            </a:r>
            <a:r>
              <a:rPr lang="en-US" sz="4000" u="sng" dirty="0" smtClean="0">
                <a:solidFill>
                  <a:srgbClr val="FFFF00"/>
                </a:solidFill>
              </a:rPr>
              <a:t>provided Greece with a way to promote a common cultural identity. </a:t>
            </a:r>
            <a:endParaRPr lang="en-US" sz="4000" dirty="0"/>
          </a:p>
        </p:txBody>
      </p:sp>
      <p:pic>
        <p:nvPicPr>
          <p:cNvPr id="3" name="Picture 2" descr="Greek mas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276600"/>
            <a:ext cx="5282875" cy="23955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0" y="2209800"/>
            <a:ext cx="342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Dramatic performances were important to the Athenians.  Plays were organized to </a:t>
            </a:r>
            <a:r>
              <a:rPr lang="en-US" sz="3200" b="1" u="sng" dirty="0" smtClean="0">
                <a:solidFill>
                  <a:srgbClr val="FFFF00"/>
                </a:solidFill>
              </a:rPr>
              <a:t>foster loyalty </a:t>
            </a:r>
            <a:r>
              <a:rPr lang="en-US" sz="3200" dirty="0" smtClean="0"/>
              <a:t>among the various tribes around Athens.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were </a:t>
            </a:r>
            <a:r>
              <a:rPr lang="en-US" sz="2800" b="1" u="sng" dirty="0" smtClean="0">
                <a:solidFill>
                  <a:srgbClr val="FFFF00"/>
                </a:solidFill>
              </a:rPr>
              <a:t>three</a:t>
            </a:r>
            <a:r>
              <a:rPr lang="en-US" sz="2800" dirty="0" smtClean="0"/>
              <a:t> types of plays made famous by the Greek Theater: 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1.  </a:t>
            </a:r>
            <a:r>
              <a:rPr lang="en-US" sz="2800" b="1" u="sng" dirty="0" smtClean="0">
                <a:solidFill>
                  <a:srgbClr val="FFFF00"/>
                </a:solidFill>
              </a:rPr>
              <a:t>Comedy</a:t>
            </a:r>
            <a:r>
              <a:rPr lang="en-US" sz="2800" u="sng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 smtClean="0"/>
              <a:t>The first comedies were mainly satirical and mocked men in power for their vanity and foolishness.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Slapstick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humor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Usually concluded with a happy ending, characters finding pleasant resolution to original problem.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461549"/>
            <a:ext cx="3032125" cy="23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 </a:t>
            </a:r>
            <a:r>
              <a:rPr lang="en-US" sz="4000" b="1" u="sng" dirty="0" smtClean="0">
                <a:solidFill>
                  <a:srgbClr val="FFFF00"/>
                </a:solidFill>
              </a:rPr>
              <a:t>Tragedy</a:t>
            </a:r>
            <a:r>
              <a:rPr lang="en-US" sz="4000" dirty="0" smtClean="0"/>
              <a:t> </a:t>
            </a:r>
            <a:r>
              <a:rPr lang="en-US" sz="2800" dirty="0" smtClean="0"/>
              <a:t>- dealt with the big themes of love, loss, pride, the abuse of power and the fraught relationships between men and gods. Typically the main protagonist of a tragedy commits some terrible crime without realizing how foolish and arrogant he has been. Then, as he slowly realizes his error, the world crumbles around him.</a:t>
            </a:r>
            <a:endParaRPr lang="en-US" sz="2800" dirty="0"/>
          </a:p>
        </p:txBody>
      </p:sp>
      <p:pic>
        <p:nvPicPr>
          <p:cNvPr id="4" name="Picture 3" descr="Greek produ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505200"/>
            <a:ext cx="3657600" cy="2512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</a:rPr>
              <a:t>Tragedies</a:t>
            </a:r>
            <a:r>
              <a:rPr lang="en-US" sz="3200" dirty="0" smtClean="0"/>
              <a:t> have very specific conventions/rules: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6553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Open with a </a:t>
            </a:r>
            <a:r>
              <a:rPr lang="en-US" sz="2400" b="1" u="sng" dirty="0" smtClean="0">
                <a:solidFill>
                  <a:srgbClr val="FFFF00"/>
                </a:solidFill>
              </a:rPr>
              <a:t>prologue</a:t>
            </a:r>
            <a:r>
              <a:rPr lang="en-US" sz="2400" dirty="0" smtClean="0"/>
              <a:t>:  a preliminary speech; gives background to the coming story</a:t>
            </a:r>
          </a:p>
          <a:p>
            <a:endParaRPr lang="en-US" sz="2400" dirty="0"/>
          </a:p>
          <a:p>
            <a:r>
              <a:rPr lang="en-US" sz="2400" dirty="0" smtClean="0"/>
              <a:t>Followed by the </a:t>
            </a:r>
            <a:r>
              <a:rPr lang="en-US" sz="2400" b="1" u="sng" dirty="0" err="1" smtClean="0">
                <a:solidFill>
                  <a:srgbClr val="FFFF00"/>
                </a:solidFill>
              </a:rPr>
              <a:t>parodos</a:t>
            </a:r>
            <a:r>
              <a:rPr lang="en-US" sz="2400" dirty="0" smtClean="0"/>
              <a:t>:  the body of the story – usually occurred in </a:t>
            </a:r>
            <a:r>
              <a:rPr lang="en-US" sz="2400" b="1" u="sng" dirty="0" smtClean="0">
                <a:solidFill>
                  <a:srgbClr val="FFFF00"/>
                </a:solidFill>
              </a:rPr>
              <a:t>three episodes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FF00"/>
                </a:solidFill>
              </a:rPr>
              <a:t>episodes</a:t>
            </a:r>
            <a:r>
              <a:rPr lang="en-US" sz="2400" dirty="0" smtClean="0"/>
              <a:t> are interspersed by </a:t>
            </a:r>
            <a:r>
              <a:rPr lang="en-US" sz="2400" b="1" u="sng" dirty="0" err="1" smtClean="0">
                <a:solidFill>
                  <a:srgbClr val="FFFF00"/>
                </a:solidFill>
              </a:rPr>
              <a:t>stasimi</a:t>
            </a:r>
            <a:r>
              <a:rPr lang="en-US" sz="2400" dirty="0"/>
              <a:t> </a:t>
            </a:r>
            <a:r>
              <a:rPr lang="en-US" sz="2400" dirty="0" smtClean="0"/>
              <a:t>– breaks in the story in which a </a:t>
            </a:r>
            <a:r>
              <a:rPr lang="en-US" sz="2400" b="1" u="sng" dirty="0" smtClean="0">
                <a:solidFill>
                  <a:srgbClr val="FFFF00"/>
                </a:solidFill>
              </a:rPr>
              <a:t>chorus</a:t>
            </a:r>
            <a:r>
              <a:rPr lang="en-US" sz="2400" dirty="0" smtClean="0"/>
              <a:t> (group of actors) explains the situation developing in the scene.  </a:t>
            </a:r>
          </a:p>
          <a:p>
            <a:endParaRPr lang="en-US" sz="2400" dirty="0"/>
          </a:p>
          <a:p>
            <a:r>
              <a:rPr lang="en-US" sz="2400" dirty="0" smtClean="0"/>
              <a:t>Play ends with the </a:t>
            </a:r>
            <a:r>
              <a:rPr lang="en-US" sz="2400" b="1" u="sng" dirty="0" smtClean="0">
                <a:solidFill>
                  <a:srgbClr val="FFFF00"/>
                </a:solidFill>
              </a:rPr>
              <a:t>exodus</a:t>
            </a:r>
            <a:r>
              <a:rPr lang="en-US" sz="2400" dirty="0" smtClean="0"/>
              <a:t> – which shows the wrapping up of the story.</a:t>
            </a:r>
          </a:p>
          <a:p>
            <a:endParaRPr lang="en-US" sz="2400" dirty="0"/>
          </a:p>
          <a:p>
            <a:r>
              <a:rPr lang="en-US" sz="2400" dirty="0" smtClean="0"/>
              <a:t>**It’s important to note that MOST Greek tragedies followed this format, but not all playwrights strictly adhered to this structure.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Greek tragedy mas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6639" y="1752600"/>
            <a:ext cx="2697361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3600" dirty="0" smtClean="0"/>
              <a:t>The </a:t>
            </a:r>
            <a:r>
              <a:rPr lang="en-US" sz="3600" b="1" u="sng" dirty="0" smtClean="0">
                <a:solidFill>
                  <a:srgbClr val="FFFF00"/>
                </a:solidFill>
              </a:rPr>
              <a:t>satyr plays</a:t>
            </a:r>
            <a:r>
              <a:rPr lang="en-US" sz="3600" dirty="0" smtClean="0"/>
              <a:t>: were short plays performed between the acts of tragedies and made fun of the plight of the tragedy's characters. </a:t>
            </a:r>
          </a:p>
          <a:p>
            <a:pPr marL="742950" indent="-742950">
              <a:buAutoNum type="arabicPeriod" startAt="3"/>
            </a:pPr>
            <a:endParaRPr lang="en-US" sz="1600" dirty="0"/>
          </a:p>
          <a:p>
            <a:r>
              <a:rPr lang="en-US" sz="2400" dirty="0" smtClean="0"/>
              <a:t>The satyrs were mythical half human, half-goat figures .  </a:t>
            </a:r>
            <a:r>
              <a:rPr lang="en-US" sz="2400" dirty="0"/>
              <a:t>A</a:t>
            </a:r>
            <a:r>
              <a:rPr lang="en-US" sz="2400" dirty="0" smtClean="0"/>
              <a:t>ctors in these plays wore large phalluses for comic effect. Few examples of these plays survive. 	They are classified by some authors as tragicomic, or comedy dramas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b="1" u="sng" dirty="0" smtClean="0">
                <a:solidFill>
                  <a:srgbClr val="FFFF00"/>
                </a:solidFill>
              </a:rPr>
              <a:t>these types of plays might be the precursor to our modern romantic comedy.  </a:t>
            </a:r>
          </a:p>
          <a:p>
            <a:pPr marL="742950" indent="-742950"/>
            <a:endParaRPr lang="en-US" sz="3600" dirty="0"/>
          </a:p>
        </p:txBody>
      </p:sp>
      <p:pic>
        <p:nvPicPr>
          <p:cNvPr id="3" name="Picture 2" descr="satyr pl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226076"/>
            <a:ext cx="5181600" cy="2631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ancient Greek plays were not just a show as we understand them today, but rather a </a:t>
            </a:r>
            <a:r>
              <a:rPr lang="en-US" sz="2800" b="1" u="sng" dirty="0" smtClean="0">
                <a:solidFill>
                  <a:srgbClr val="FFFF00"/>
                </a:solidFill>
              </a:rPr>
              <a:t>ritual</a:t>
            </a:r>
            <a:r>
              <a:rPr lang="en-US" sz="2800" dirty="0" smtClean="0"/>
              <a:t>.  The theaters (the building themselves) took on the role of </a:t>
            </a:r>
            <a:r>
              <a:rPr lang="en-US" sz="2800" b="1" u="sng" dirty="0" smtClean="0">
                <a:solidFill>
                  <a:srgbClr val="FFFF00"/>
                </a:solidFill>
              </a:rPr>
              <a:t>sounding board for ideas, problems, and a place to question politics</a:t>
            </a:r>
            <a:r>
              <a:rPr lang="en-US" sz="2800" dirty="0" smtClean="0"/>
              <a:t>.  The plays captured the deep rooted problems of the Athenian society.  </a:t>
            </a:r>
            <a:endParaRPr lang="en-US" sz="2800" dirty="0"/>
          </a:p>
        </p:txBody>
      </p:sp>
      <p:pic>
        <p:nvPicPr>
          <p:cNvPr id="3" name="Picture 2" descr="Greek Chor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6600"/>
            <a:ext cx="5512210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22" y="11430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Thinking about </a:t>
            </a:r>
            <a:r>
              <a:rPr lang="en-US" sz="3600" i="1" dirty="0" smtClean="0"/>
              <a:t>Antigone</a:t>
            </a:r>
            <a:r>
              <a:rPr lang="en-US" sz="3600" dirty="0" smtClean="0"/>
              <a:t>, and knowing that plays of this time were often written with the intent of drawing the public’s attention to a societal concern, what do you believe Sophocles was attempting to “show” the public?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Thought: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37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otlight">
      <a:majorFont>
        <a:latin typeface="Footlight MT Light"/>
        <a:ea typeface=""/>
        <a:cs typeface=""/>
      </a:majorFont>
      <a:minorFont>
        <a:latin typeface="Footlight M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467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Footlight MT Light</vt:lpstr>
      <vt:lpstr>Office Theme</vt:lpstr>
      <vt:lpstr>Ancient Greek Drama a.k.a – the theater of Ancient Greece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 Drama a.k.a – the theater of Ancient Greece</dc:title>
  <dc:creator>000040672</dc:creator>
  <cp:lastModifiedBy>JENNIFER PACE</cp:lastModifiedBy>
  <cp:revision>7</cp:revision>
  <dcterms:created xsi:type="dcterms:W3CDTF">2013-02-14T13:28:11Z</dcterms:created>
  <dcterms:modified xsi:type="dcterms:W3CDTF">2015-08-21T13:14:21Z</dcterms:modified>
</cp:coreProperties>
</file>